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64592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t>20 AGENTS IN 30 DAYS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0175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FFC107"/>
                </a:solidFill>
              </a:defRPr>
            </a:pPr>
            <a:r>
              <a:t>AI-Powered Automation for OneDevelopment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966BFC"/>
                </a:solidFill>
              </a:defRPr>
            </a:pPr>
            <a:r>
              <a:t>DeepAgents Framework  •  LangSmith Agent Builder  •  Cursor AI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57200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C3"/>
                </a:solidFill>
              </a:defRPr>
            </a:pPr>
            <a:r>
              <a:t>OneUAE  |  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👥 BENEFITS FOR EMPLOYEES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005840"/>
            <a:ext cx="5486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🕐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88720" y="100584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FC107"/>
                </a:solidFill>
              </a:defRPr>
            </a:pPr>
            <a:r>
              <a:t>Save 2-3 hours daily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31920" y="105156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Automate repetitive research &amp; documentation tasks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1600200"/>
            <a:ext cx="5486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📊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8720" y="16002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22D3EE"/>
                </a:solidFill>
              </a:defRPr>
            </a:pPr>
            <a:r>
              <a:t>Better decisions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31920" y="16459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Real-time market data &amp; competitor insights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8640" y="2194560"/>
            <a:ext cx="5486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88720" y="219456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34D399"/>
                </a:solidFill>
              </a:defRPr>
            </a:pPr>
            <a:r>
              <a:t>Focus on relationships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31920" y="2240279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Let agents handle admin while you build client trust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8640" y="2788920"/>
            <a:ext cx="5486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📚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8720" y="278892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B923C"/>
                </a:solidFill>
              </a:defRPr>
            </a:pPr>
            <a:r>
              <a:t>Instant knowledge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31920" y="2834639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Search internal policies, contracts, procedures in seconds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8640" y="3383279"/>
            <a:ext cx="54864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🎯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88720" y="3383279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472B6"/>
                </a:solidFill>
              </a:defRPr>
            </a:pPr>
            <a:r>
              <a:t>Higher conversions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31920" y="3428999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Qualified leads with AI scoring &amp; smart follow-ups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📊 EXPECTED IMPACT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097280"/>
            <a:ext cx="1828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C107"/>
                </a:solidFill>
              </a:defRPr>
            </a:pPr>
            <a:r>
              <a:t>70%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8288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FFFFFF"/>
                </a:solidFill>
              </a:defRPr>
            </a:pPr>
            <a:r>
              <a:t>Faster</a:t>
            </a:r>
            <a:br/>
            <a:r>
              <a:t>lead response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77440" y="1097280"/>
            <a:ext cx="1828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22D3EE"/>
                </a:solidFill>
              </a:defRPr>
            </a:pPr>
            <a:r>
              <a:t>500+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77440" y="18288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FFFFFF"/>
                </a:solidFill>
              </a:defRPr>
            </a:pPr>
            <a:r>
              <a:t>Hours</a:t>
            </a:r>
            <a:br/>
            <a:r>
              <a:t>saved monthly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89120" y="1097280"/>
            <a:ext cx="1828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34D399"/>
                </a:solidFill>
              </a:defRPr>
            </a:pPr>
            <a:r>
              <a:t>40%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89120" y="18288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FFFFFF"/>
                </a:solidFill>
              </a:defRPr>
            </a:pPr>
            <a:r>
              <a:t>More</a:t>
            </a:r>
            <a:br/>
            <a:r>
              <a:t>qualified leads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1097280"/>
            <a:ext cx="1828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B923C"/>
                </a:solidFill>
              </a:defRPr>
            </a:pPr>
            <a:r>
              <a:t>24/7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182880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FFFFFF"/>
                </a:solidFill>
              </a:defRPr>
            </a:pPr>
            <a:r>
              <a:t>Support</a:t>
            </a:r>
            <a:br/>
            <a:r>
              <a:t>availability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2651760"/>
            <a:ext cx="8229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966BFC"/>
                </a:solidFill>
              </a:defRPr>
            </a:pPr>
            <a:r>
              <a:t>Impact by Department: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520" y="3063240"/>
            <a:ext cx="13716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Sales: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03120" y="3063240"/>
            <a:ext cx="64008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30% faster deal cycles with automated follow-ups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" y="3429000"/>
            <a:ext cx="13716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Marketing: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03120" y="3429000"/>
            <a:ext cx="64008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4x content output with AI-generated campaigns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1520" y="3794760"/>
            <a:ext cx="13716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Operations: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03120" y="3794760"/>
            <a:ext cx="64008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Real-time project visibility, 50% fewer delays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520" y="4160520"/>
            <a:ext cx="13716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HR: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03120" y="4160520"/>
            <a:ext cx="64008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90% faster onboarding, instant policy answers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🚀 LET'S TRANSFORM ONEDEVELOPMENT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280160"/>
            <a:ext cx="73152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>
                <a:solidFill>
                  <a:srgbClr val="FFC107"/>
                </a:solidFill>
              </a:defRPr>
            </a:pPr>
            <a:r>
              <a:t>20 AI agents tailored for OneDevelopment employees</a:t>
            </a:r>
          </a:p>
          <a:p>
            <a:pPr algn="ctr">
              <a:defRPr sz="1400">
                <a:solidFill>
                  <a:srgbClr val="B4B4C3"/>
                </a:solidFill>
              </a:defRPr>
            </a:pPr>
            <a:r>
              <a:t>Built with DeepAgents + LangSmith + Cursor in just 30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0" y="2377440"/>
            <a:ext cx="64008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2D3EE"/>
                </a:solidFill>
              </a:defRPr>
            </a:pPr>
            <a:r>
              <a:t>📋 Next Steps: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    1. Approve the 30-day project timeline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    2. Identify department champions for each agent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    3. Finalize API access &amp; system integrations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    4. Kick off Week 1: Foundation phase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    5. Weekly demos &amp; feedback sessions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3891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966BFC"/>
                </a:solidFill>
              </a:defRPr>
            </a:pPr>
            <a:r>
              <a:t>Ready to empower every OneDevelopment employee with AI?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6459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800" b="1">
                <a:solidFill>
                  <a:srgbClr val="FFFFFF"/>
                </a:solidFill>
              </a:defRPr>
            </a:pPr>
            <a:r>
              <a:t>🤖 MEET NOVA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65176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FFC107"/>
                </a:solidFill>
              </a:defRPr>
            </a:pPr>
            <a:r>
              <a:t>OneDevelopment's AI Assistant - Already Live!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291840"/>
            <a:ext cx="8229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22D3EE"/>
                </a:solidFill>
              </a:defRPr>
            </a:pPr>
            <a:r>
              <a:t>http://13.62.188.127:3000/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3931920"/>
            <a:ext cx="6400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B4B4C3"/>
                </a:solidFill>
              </a:defRPr>
            </a:pPr>
            <a:r>
              <a:t>GPT-4 Powered  •  Property Knowledge  •  24/7 Available  •  Multi-Source Intelligence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7432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FFFFF"/>
                </a:solidFill>
              </a:defRPr>
            </a:pPr>
            <a:r>
              <a:t>🖥️ NOVA - LANDING PAGE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54864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B4B4C3"/>
                </a:solidFill>
              </a:defRPr>
            </a:pPr>
            <a:r>
              <a:t>Clean, modern interface welcoming OneDevelopment visitors</a:t>
            </a:r>
          </a:p>
        </p:txBody>
      </p:sp>
      <p:pic>
        <p:nvPicPr>
          <p:cNvPr id="4" name="Picture 3" descr="nova_lan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914400"/>
            <a:ext cx="7680960" cy="39319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7432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FFFFF"/>
                </a:solidFill>
              </a:defRPr>
            </a:pPr>
            <a:r>
              <a:t>💬 NOVA - CHAT INTERFACE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54864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B4B4C3"/>
                </a:solidFill>
              </a:defRPr>
            </a:pPr>
            <a:r>
              <a:t>Natural language conversation about properties</a:t>
            </a:r>
          </a:p>
        </p:txBody>
      </p:sp>
      <p:pic>
        <p:nvPicPr>
          <p:cNvPr id="4" name="Picture 3" descr="nova_chat_typ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914400"/>
            <a:ext cx="7680960" cy="39319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7432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FFFFF"/>
                </a:solidFill>
              </a:defRPr>
            </a:pPr>
            <a:r>
              <a:t>🧠 NOVA - AI RESPONSE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54864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B4B4C3"/>
                </a:solidFill>
              </a:defRPr>
            </a:pPr>
            <a:r>
              <a:t>Intelligent, context-aware property information</a:t>
            </a:r>
          </a:p>
        </p:txBody>
      </p:sp>
      <p:pic>
        <p:nvPicPr>
          <p:cNvPr id="4" name="Picture 3" descr="nova_chat_respon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914400"/>
            <a:ext cx="7680960" cy="39319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7432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FFFFF"/>
                </a:solidFill>
              </a:defRPr>
            </a:pPr>
            <a:r>
              <a:t>📱 NOVA - MOBILE 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54864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B4B4C3"/>
                </a:solidFill>
              </a:defRPr>
            </a:pPr>
            <a:r>
              <a:t>Responsive design for on-the-go access</a:t>
            </a:r>
          </a:p>
        </p:txBody>
      </p:sp>
      <p:pic>
        <p:nvPicPr>
          <p:cNvPr id="4" name="Picture 3" descr="nova_mobi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82296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📋 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1600" y="1645920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966BFC"/>
                </a:solidFill>
              </a:defRPr>
            </a:pPr>
            <a:r>
              <a:t>01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0" y="164592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Why AI Agents for OneDevelopment?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423160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2D3EE"/>
                </a:solidFill>
              </a:defRPr>
            </a:pPr>
            <a: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242316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Our Tech Stack &amp; Tools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200400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34D399"/>
                </a:solidFill>
              </a:defRPr>
            </a:pPr>
            <a:r>
              <a:t>03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320040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30-Day Implementation Roadmap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1600" y="3977639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FC107"/>
                </a:solidFill>
              </a:defRPr>
            </a:pPr>
            <a:r>
              <a:t>04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6000" y="3977639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20 Agents for Employee Productivity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1600" y="4754879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F472B6"/>
                </a:solidFill>
              </a:defRPr>
            </a:pPr>
            <a:r>
              <a:t>05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0" y="4754879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Expected Impact &amp; ROI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🏢 WHY AI AGENTS FOR ONEDEVELOPMENT?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280160"/>
            <a:ext cx="256032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6000" b="1">
                <a:solidFill>
                  <a:srgbClr val="966BFC"/>
                </a:solidFill>
              </a:defRPr>
            </a:pPr>
            <a:r>
              <a:t>20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21945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C3"/>
                </a:solidFill>
              </a:defRPr>
            </a:pPr>
            <a:r>
              <a:t>AGENTS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74720" y="1280160"/>
            <a:ext cx="256032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6000" b="1">
                <a:solidFill>
                  <a:srgbClr val="FFC107"/>
                </a:solidFill>
              </a:defRPr>
            </a:pPr>
            <a:r>
              <a:t>30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74720" y="21945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C3"/>
                </a:solidFill>
              </a:defRPr>
            </a:pPr>
            <a:r>
              <a:t>DAYS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17920" y="1280160"/>
            <a:ext cx="256032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6000" b="1">
                <a:solidFill>
                  <a:srgbClr val="34D399"/>
                </a:solidFill>
              </a:defRPr>
            </a:pPr>
            <a:r>
              <a:t>500+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17920" y="21945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B4B4C3"/>
                </a:solidFill>
              </a:defRPr>
            </a:pPr>
            <a:r>
              <a:t>HRS/MONTH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2743200"/>
            <a:ext cx="8229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2D3EE"/>
                </a:solidFill>
              </a:defRPr>
            </a:pPr>
            <a:r>
              <a:t>Challenges We're Solving: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" y="320040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300">
                <a:solidFill>
                  <a:srgbClr val="FFFFFF"/>
                </a:solidFill>
              </a:defRPr>
            </a:pPr>
            <a:r>
              <a:t>✓  Manual property data entry and market research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356616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300">
                <a:solidFill>
                  <a:srgbClr val="FFFFFF"/>
                </a:solidFill>
              </a:defRPr>
            </a:pPr>
            <a:r>
              <a:t>✓  Repetitive client inquiries across sales teams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4400" y="393192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300">
                <a:solidFill>
                  <a:srgbClr val="FFFFFF"/>
                </a:solidFill>
              </a:defRPr>
            </a:pPr>
            <a:r>
              <a:t>✓  Document processing for contracts and agreements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300">
                <a:solidFill>
                  <a:srgbClr val="FFFFFF"/>
                </a:solidFill>
              </a:defRPr>
            </a:pPr>
            <a:r>
              <a:t>✓  Project tracking across multiple developments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400" y="466344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300">
                <a:solidFill>
                  <a:srgbClr val="FFFFFF"/>
                </a:solidFill>
              </a:defRPr>
            </a:pPr>
            <a:r>
              <a:t>✓  Employee onboarding and HR processes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FFFFFF"/>
                </a:solidFill>
              </a:defRPr>
            </a:pPr>
            <a:r>
              <a:t>🔧 OUR DEVELOPMENT STACK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005840"/>
            <a:ext cx="2743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966BFC"/>
                </a:solidFill>
              </a:defRPr>
            </a:pPr>
            <a:r>
              <a:t>DeepAgents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13716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Complex Multi-Step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828800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Planning &amp; task breakdown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4320" y="2130552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Persistent memory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2432304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Subagent delegation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" y="2734056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UAE market context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08960" y="1005840"/>
            <a:ext cx="2743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FFC107"/>
                </a:solidFill>
              </a:defRPr>
            </a:pPr>
            <a:r>
              <a:t>LangSmith Builder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08960" y="13716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Rapid No-Code Agents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08960" y="1828800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Natural language config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08960" y="2130552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Built-in learning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08960" y="2432304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Pre-built templates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08960" y="2734056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API integrations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43600" y="1005840"/>
            <a:ext cx="2743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2D3EE"/>
                </a:solidFill>
              </a:defRPr>
            </a:pPr>
            <a:r>
              <a:t>Cursor AI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43600" y="13716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B4B4C3"/>
                </a:solidFill>
              </a:defRPr>
            </a:pPr>
            <a:r>
              <a:t>10x Dev Speed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43600" y="1828800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AI code generation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43600" y="2130552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Multi-file editing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43600" y="2432304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Shell automation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43600" y="2734056"/>
            <a:ext cx="274320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• Real-time assistance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" y="34747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300" b="1">
                <a:solidFill>
                  <a:srgbClr val="34D399"/>
                </a:solidFill>
              </a:defRPr>
            </a:pPr>
            <a:r>
              <a:t>⚡ INTEGRATION: All agents connect to Nova AI &amp; OneDevelopment systems</a:t>
            </a:r>
          </a:p>
          <a:p>
            <a:pPr algn="ctr">
              <a:defRPr sz="1100">
                <a:solidFill>
                  <a:srgbClr val="B4B4C3"/>
                </a:solidFill>
              </a:defRPr>
            </a:pPr>
            <a:r>
              <a:t>PropertyFinder API  •  Bayut API  •  Internal CRM  •  Document Management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6400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966BFC"/>
                </a:solidFill>
              </a:defRPr>
            </a:pPr>
            <a:r>
              <a:t>📅 WEEK 1: FOUNDATION (Days 1-7)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83680" y="274320"/>
            <a:ext cx="2286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34D399"/>
                </a:solidFill>
              </a:defRPr>
            </a:pPr>
            <a:r>
              <a:t>🎯 5 Agents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Agent 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3040" y="91440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Nova Enhancement Agent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14800" y="91440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Enhances Nova AI with deeper property knowledge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141732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22D3EE"/>
                </a:solidFill>
              </a:defRPr>
            </a:pPr>
            <a:r>
              <a:t>Agent 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3040" y="141732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Property Data Collector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14173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Auto-scrapes listings from PropertyFinder &amp; Bayut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5760" y="192024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34D399"/>
                </a:solidFill>
              </a:defRPr>
            </a:pPr>
            <a:r>
              <a:t>Agent 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3040" y="192024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Client Inquiry Router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4800" y="192024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Routes &amp; prioritizes client inquiries to right teams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" y="242316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B923C"/>
                </a:solidFill>
              </a:defRPr>
            </a:pPr>
            <a:r>
              <a:t>Agent 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" y="24231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Document Summarizer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14800" y="242316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Summarizes contracts, agreements, legal docs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5760" y="292608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472B6"/>
                </a:solidFill>
              </a:defRPr>
            </a:pPr>
            <a:r>
              <a:t>Agent 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3040" y="292608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Meeting Notes Agent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92608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Auto-generates meeting notes &amp; action items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7200" y="3657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22D3EE"/>
                </a:solidFill>
              </a:defRPr>
            </a:pPr>
            <a:r>
              <a:t>🔧 Week 1 Focus: Core infrastructure &amp; customer-facing agents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6400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C107"/>
                </a:solidFill>
              </a:defRPr>
            </a:pPr>
            <a:r>
              <a:t>📅 WEEK 2: SALES &amp; MARKETING (Days 8-14)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83680" y="274320"/>
            <a:ext cx="2286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34D399"/>
                </a:solidFill>
              </a:defRPr>
            </a:pPr>
            <a:r>
              <a:t>🎯 5 Agents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Agent 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3040" y="91440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Lead Qualification Agent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14800" y="91440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Scores &amp; qualifies inbound property leads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141732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22D3EE"/>
                </a:solidFill>
              </a:defRPr>
            </a:pPr>
            <a:r>
              <a:t>Agent 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3040" y="141732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Market Analysis Agent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14173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UAE real estate trends &amp; competitor analysis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5760" y="192024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34D399"/>
                </a:solidFill>
              </a:defRPr>
            </a:pPr>
            <a:r>
              <a:t>Agent 8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3040" y="192024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Email Campaign Agent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4800" y="192024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Personalizes property marketing emails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" y="242316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B923C"/>
                </a:solidFill>
              </a:defRPr>
            </a:pPr>
            <a:r>
              <a:t>Agent 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" y="24231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Social Media Agent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14800" y="242316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Creates property posts for Instagram/LinkedIn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5760" y="292608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472B6"/>
                </a:solidFill>
              </a:defRPr>
            </a:pPr>
            <a:r>
              <a:t>Agent 10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3040" y="292608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Client Follow-up Agent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92608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Automated follow-ups with interested buyers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7200" y="3657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FFC107"/>
                </a:solidFill>
              </a:defRPr>
            </a:pPr>
            <a:r>
              <a:t>📈 Week 2 Focus: Revenue-generating agents for sales team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6400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34D399"/>
                </a:solidFill>
              </a:defRPr>
            </a:pPr>
            <a:r>
              <a:t>📅 WEEK 3: OPERATIONS (Days 15-21)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83680" y="274320"/>
            <a:ext cx="2286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34D399"/>
                </a:solidFill>
              </a:defRPr>
            </a:pPr>
            <a:r>
              <a:t>🎯 5 Agents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Agent 11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3040" y="91440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Project Tracker Agent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14800" y="91440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Tracks construction milestones &amp; deadlines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141732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22D3EE"/>
                </a:solidFill>
              </a:defRPr>
            </a:pPr>
            <a:r>
              <a:t>Agent 12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3040" y="141732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Vendor Management Agent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14173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Manages supplier communications &amp; orders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5760" y="192024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34D399"/>
                </a:solidFill>
              </a:defRPr>
            </a:pPr>
            <a:r>
              <a:t>Agent 13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3040" y="192024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Quality Checklist Agent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4800" y="192024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Construction quality inspection tracking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" y="242316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B923C"/>
                </a:solidFill>
              </a:defRPr>
            </a:pPr>
            <a:r>
              <a:t>Agent 14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" y="24231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Budget Monitor Agent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14800" y="242316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Tracks project expenses &amp; budget alerts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5760" y="292608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472B6"/>
                </a:solidFill>
              </a:defRPr>
            </a:pPr>
            <a:r>
              <a:t>Agent 15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3040" y="292608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Compliance Agent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92608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UAE RERA regulations &amp; permit tracking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7200" y="3657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34D399"/>
                </a:solidFill>
              </a:defRPr>
            </a:pPr>
            <a:r>
              <a:t>🏗️ Week 3 Focus: Development &amp; construction efficiency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6400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B923C"/>
                </a:solidFill>
              </a:defRPr>
            </a:pPr>
            <a:r>
              <a:t>📅 WEEK 4: HR &amp; DEPLOYMENT (Days 22-30)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83680" y="274320"/>
            <a:ext cx="2286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34D399"/>
                </a:solidFill>
              </a:defRPr>
            </a:pPr>
            <a:r>
              <a:t>🎯 5 Agents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FC107"/>
                </a:solidFill>
              </a:defRPr>
            </a:pPr>
            <a:r>
              <a:t>Agent 16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3040" y="91440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HR Onboarding Agent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14800" y="91440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New employee onboarding &amp; training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141732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22D3EE"/>
                </a:solidFill>
              </a:defRPr>
            </a:pPr>
            <a:r>
              <a:t>Agent 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3040" y="141732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Knowledge Base Agent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14173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Internal docs search &amp; policy lookup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5760" y="192024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34D399"/>
                </a:solidFill>
              </a:defRPr>
            </a:pPr>
            <a:r>
              <a:t>Agent 18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3040" y="192024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IT Support Agent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114800" y="192024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First-line IT troubleshooting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5760" y="242316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B923C"/>
                </a:solidFill>
              </a:defRPr>
            </a:pPr>
            <a:r>
              <a:t>Agent 19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" y="242316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Performance Report Agent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14800" y="242316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Weekly/monthly KPI reports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5760" y="2926080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 b="1">
                <a:solidFill>
                  <a:srgbClr val="F472B6"/>
                </a:solidFill>
              </a:defRPr>
            </a:pPr>
            <a:r>
              <a:t>Agent 20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3040" y="2926080"/>
            <a:ext cx="2560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Agent Orchestrator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4800" y="292608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solidFill>
                  <a:srgbClr val="B4B4C3"/>
                </a:solidFill>
              </a:defRPr>
            </a:pPr>
            <a:r>
              <a:t>Meta-agent coordinating all 19 agents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7200" y="3566160"/>
            <a:ext cx="822960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200">
                <a:solidFill>
                  <a:srgbClr val="FB923C"/>
                </a:solidFill>
              </a:defRPr>
            </a:pPr>
            <a:r>
              <a:t>🚀 Week 4 Includes: Production deployment, testing, training</a:t>
            </a:r>
          </a:p>
          <a:p>
            <a:pPr algn="ctr">
              <a:defRPr sz="1100">
                <a:solidFill>
                  <a:srgbClr val="B4B4C3"/>
                </a:solidFill>
              </a:defRPr>
            </a:pPr>
            <a:r>
              <a:t>All 20 agents integrated with OneDevelopment infrastructure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0D3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🏢 AGENTS BY DEPARTMENT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9144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FC107"/>
                </a:solidFill>
              </a:defRPr>
            </a:pPr>
            <a:r>
              <a:t>💼 SALES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123444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Lead Qualification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47218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Client Follow-up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4320" y="1709928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Client Inquiry Router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08960" y="9144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22D3EE"/>
                </a:solidFill>
              </a:defRPr>
            </a:pPr>
            <a:r>
              <a:t>📣 MARKETING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08960" y="123444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Email Campaign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08960" y="147218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Social Media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08960" y="1709928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Market 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43600" y="91440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34D399"/>
                </a:solidFill>
              </a:defRPr>
            </a:pPr>
            <a:r>
              <a:t>🏗️ OPERATIONS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123444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Project Tracker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43600" y="147218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Vendor Mgmt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1709928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Quality Checklist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43600" y="1947672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Budget Monitor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74320" y="246888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B923C"/>
                </a:solidFill>
              </a:defRPr>
            </a:pPr>
            <a:r>
              <a:t>⚖️ LEGAL/COMPLIANCE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4320" y="278892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Document Summarizer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4320" y="302666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Compliance Agent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08960" y="246888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472B6"/>
                </a:solidFill>
              </a:defRPr>
            </a:pPr>
            <a:r>
              <a:t>👥 HR/ADMIN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08960" y="278892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HR Onboarding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08960" y="302666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Meeting Notes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08960" y="3264408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IT Support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943600" y="2468880"/>
            <a:ext cx="2743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966BFC"/>
                </a:solidFill>
              </a:defRPr>
            </a:pPr>
            <a:r>
              <a:t>📊 INTELLIGENCE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943600" y="2788920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Nova Enhancement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43600" y="3026664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Property Data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943600" y="3264408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Knowledge Base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943600" y="3502152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Performance Report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43600" y="3739896"/>
            <a:ext cx="2560320" cy="2560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FFFFFF"/>
                </a:solidFill>
              </a:defRPr>
            </a:pPr>
            <a:r>
              <a:t>• Orchestrator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